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2" r:id="rId5"/>
    <p:sldId id="263" r:id="rId6"/>
    <p:sldId id="264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418E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21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BCE65-6C42-4B6C-A085-AD92005A7CF7}" type="datetimeFigureOut">
              <a:rPr lang="en-US" smtClean="0"/>
              <a:t>1/23/2015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A069F-6200-408B-B102-6A8BD06C1A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66579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BCE65-6C42-4B6C-A085-AD92005A7CF7}" type="datetimeFigureOut">
              <a:rPr lang="en-US" smtClean="0"/>
              <a:t>1/23/2015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A069F-6200-408B-B102-6A8BD06C1A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08405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BCE65-6C42-4B6C-A085-AD92005A7CF7}" type="datetimeFigureOut">
              <a:rPr lang="en-US" smtClean="0"/>
              <a:t>1/23/2015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A069F-6200-408B-B102-6A8BD06C1A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6045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BCE65-6C42-4B6C-A085-AD92005A7CF7}" type="datetimeFigureOut">
              <a:rPr lang="en-US" smtClean="0"/>
              <a:t>1/23/2015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A069F-6200-408B-B102-6A8BD06C1A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32225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BCE65-6C42-4B6C-A085-AD92005A7CF7}" type="datetimeFigureOut">
              <a:rPr lang="en-US" smtClean="0"/>
              <a:t>1/23/2015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A069F-6200-408B-B102-6A8BD06C1A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2022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BCE65-6C42-4B6C-A085-AD92005A7CF7}" type="datetimeFigureOut">
              <a:rPr lang="en-US" smtClean="0"/>
              <a:t>1/23/2015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A069F-6200-408B-B102-6A8BD06C1A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3959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BCE65-6C42-4B6C-A085-AD92005A7CF7}" type="datetimeFigureOut">
              <a:rPr lang="en-US" smtClean="0"/>
              <a:t>1/23/2015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A069F-6200-408B-B102-6A8BD06C1A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44226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BCE65-6C42-4B6C-A085-AD92005A7CF7}" type="datetimeFigureOut">
              <a:rPr lang="en-US" smtClean="0"/>
              <a:t>1/23/2015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A069F-6200-408B-B102-6A8BD06C1A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59197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BCE65-6C42-4B6C-A085-AD92005A7CF7}" type="datetimeFigureOut">
              <a:rPr lang="en-US" smtClean="0"/>
              <a:t>1/23/2015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A069F-6200-408B-B102-6A8BD06C1A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18364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BCE65-6C42-4B6C-A085-AD92005A7CF7}" type="datetimeFigureOut">
              <a:rPr lang="en-US" smtClean="0"/>
              <a:t>1/23/2015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A069F-6200-408B-B102-6A8BD06C1A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49142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BCE65-6C42-4B6C-A085-AD92005A7CF7}" type="datetimeFigureOut">
              <a:rPr lang="en-US" smtClean="0"/>
              <a:t>1/23/2015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A069F-6200-408B-B102-6A8BD06C1A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944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9BCE65-6C42-4B6C-A085-AD92005A7CF7}" type="datetimeFigureOut">
              <a:rPr lang="en-US" smtClean="0"/>
              <a:t>1/23/2015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5A069F-6200-408B-B102-6A8BD06C1A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55041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15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4.png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0000"/>
            </a:gs>
            <a:gs pos="39999">
              <a:srgbClr val="0A128C"/>
            </a:gs>
            <a:gs pos="70000">
              <a:srgbClr val="181CC7"/>
            </a:gs>
            <a:gs pos="88000">
              <a:srgbClr val="7005D4"/>
            </a:gs>
            <a:gs pos="100000">
              <a:srgbClr val="8C3D91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8975" y="-2722"/>
            <a:ext cx="1647825" cy="1231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3512" y="3976007"/>
            <a:ext cx="3865775" cy="289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5800" y="6000750"/>
            <a:ext cx="8382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722"/>
            <a:ext cx="2143125" cy="2143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124450"/>
            <a:ext cx="2638425" cy="173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5125" y="-2722"/>
            <a:ext cx="2428875" cy="1885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>
                <a:solidFill>
                  <a:schemeClr val="bg1"/>
                </a:solidFill>
              </a:rPr>
              <a:t>Journey</a:t>
            </a:r>
            <a:endParaRPr lang="en-US" sz="9600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Through Mass and Weight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Explosion 1 5"/>
          <p:cNvSpPr/>
          <p:nvPr/>
        </p:nvSpPr>
        <p:spPr>
          <a:xfrm>
            <a:off x="-228600" y="3668486"/>
            <a:ext cx="1981200" cy="1676400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Weight</a:t>
            </a:r>
            <a:endParaRPr lang="en-US" dirty="0"/>
          </a:p>
        </p:txBody>
      </p:sp>
      <p:sp>
        <p:nvSpPr>
          <p:cNvPr id="7" name="Explosion 1 6"/>
          <p:cNvSpPr/>
          <p:nvPr/>
        </p:nvSpPr>
        <p:spPr>
          <a:xfrm>
            <a:off x="6704239" y="5029200"/>
            <a:ext cx="1981200" cy="1676400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Pounds/</a:t>
            </a:r>
          </a:p>
          <a:p>
            <a:pPr algn="ctr"/>
            <a:r>
              <a:rPr lang="en-US" dirty="0" err="1" smtClean="0"/>
              <a:t>Newtons</a:t>
            </a:r>
            <a:endParaRPr lang="en-US" dirty="0"/>
          </a:p>
        </p:txBody>
      </p:sp>
      <p:sp>
        <p:nvSpPr>
          <p:cNvPr id="8" name="Explosion 1 7"/>
          <p:cNvSpPr/>
          <p:nvPr/>
        </p:nvSpPr>
        <p:spPr>
          <a:xfrm>
            <a:off x="1752600" y="230640"/>
            <a:ext cx="1981200" cy="1676400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g</a:t>
            </a:r>
            <a:r>
              <a:rPr lang="en-US" dirty="0" smtClean="0"/>
              <a:t>rams/</a:t>
            </a:r>
          </a:p>
          <a:p>
            <a:pPr algn="ctr"/>
            <a:r>
              <a:rPr lang="en-US" dirty="0" smtClean="0"/>
              <a:t>kilograms</a:t>
            </a:r>
            <a:endParaRPr lang="en-US" dirty="0"/>
          </a:p>
        </p:txBody>
      </p:sp>
      <p:sp>
        <p:nvSpPr>
          <p:cNvPr id="9" name="Explosion 1 8"/>
          <p:cNvSpPr/>
          <p:nvPr/>
        </p:nvSpPr>
        <p:spPr>
          <a:xfrm>
            <a:off x="2076456" y="5249636"/>
            <a:ext cx="1981200" cy="1676400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Triple Beam Balance</a:t>
            </a:r>
            <a:endParaRPr lang="en-US" dirty="0"/>
          </a:p>
        </p:txBody>
      </p:sp>
      <p:sp>
        <p:nvSpPr>
          <p:cNvPr id="4" name="Explosion 1 3"/>
          <p:cNvSpPr/>
          <p:nvPr/>
        </p:nvSpPr>
        <p:spPr>
          <a:xfrm>
            <a:off x="5257800" y="390517"/>
            <a:ext cx="1981200" cy="1676400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Mass</a:t>
            </a:r>
            <a:endParaRPr lang="en-US" dirty="0"/>
          </a:p>
        </p:txBody>
      </p:sp>
      <p:sp>
        <p:nvSpPr>
          <p:cNvPr id="10" name="Explosion 1 9"/>
          <p:cNvSpPr/>
          <p:nvPr/>
        </p:nvSpPr>
        <p:spPr>
          <a:xfrm>
            <a:off x="6743700" y="2830286"/>
            <a:ext cx="1981200" cy="1676400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Scale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18597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5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6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6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8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6" grpId="0" animBg="1"/>
      <p:bldP spid="7" grpId="0" animBg="1"/>
      <p:bldP spid="8" grpId="0" animBg="1"/>
      <p:bldP spid="9" grpId="0" animBg="1"/>
      <p:bldP spid="4" grpId="0" animBg="1"/>
      <p:bldP spid="1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32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r"/>
            <a:r>
              <a:rPr lang="en-US" sz="6000" b="1" dirty="0" smtClean="0">
                <a:solidFill>
                  <a:srgbClr val="FFFF00"/>
                </a:solidFill>
              </a:rPr>
              <a:t>Mt. Everest</a:t>
            </a:r>
            <a:endParaRPr lang="en-US" sz="6000" b="1" dirty="0">
              <a:solidFill>
                <a:srgbClr val="FFFF00"/>
              </a:solidFill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0887" y="-76200"/>
            <a:ext cx="942975" cy="1428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ounded Rectangular Callout 3"/>
          <p:cNvSpPr/>
          <p:nvPr/>
        </p:nvSpPr>
        <p:spPr>
          <a:xfrm>
            <a:off x="228600" y="449036"/>
            <a:ext cx="2514600" cy="990600"/>
          </a:xfrm>
          <a:prstGeom prst="wedgeRoundRectCallout">
            <a:avLst>
              <a:gd name="adj1" fmla="val -59794"/>
              <a:gd name="adj2" fmla="val 102252"/>
              <a:gd name="adj3" fmla="val 1666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Where is your source of gravity? 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5" name="Down Arrow 4"/>
          <p:cNvSpPr/>
          <p:nvPr/>
        </p:nvSpPr>
        <p:spPr>
          <a:xfrm>
            <a:off x="2743200" y="1352550"/>
            <a:ext cx="2133600" cy="5480150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The</a:t>
            </a:r>
          </a:p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Center </a:t>
            </a:r>
          </a:p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Of Earth</a:t>
            </a:r>
            <a:endParaRPr lang="en-US" sz="2400" dirty="0">
              <a:solidFill>
                <a:schemeClr val="tx1"/>
              </a:solidFill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1219200" y="1979499"/>
            <a:ext cx="1676400" cy="1906701"/>
            <a:chOff x="1219200" y="1979499"/>
            <a:chExt cx="1676400" cy="1906701"/>
          </a:xfrm>
        </p:grpSpPr>
        <p:sp>
          <p:nvSpPr>
            <p:cNvPr id="7" name="Rectangle 6"/>
            <p:cNvSpPr/>
            <p:nvPr/>
          </p:nvSpPr>
          <p:spPr>
            <a:xfrm>
              <a:off x="1219200" y="1979499"/>
              <a:ext cx="1676400" cy="1906701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052" name="Picture 4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95400" y="2362200"/>
              <a:ext cx="1524000" cy="1524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053" name="Picture 5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66900" y="1979499"/>
              <a:ext cx="381000" cy="3827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cxnSp>
        <p:nvCxnSpPr>
          <p:cNvPr id="9" name="Straight Arrow Connector 8"/>
          <p:cNvCxnSpPr>
            <a:stCxn id="2053" idx="0"/>
          </p:cNvCxnSpPr>
          <p:nvPr/>
        </p:nvCxnSpPr>
        <p:spPr>
          <a:xfrm>
            <a:off x="2057400" y="1979499"/>
            <a:ext cx="0" cy="1144701"/>
          </a:xfrm>
          <a:prstGeom prst="straightConnector1">
            <a:avLst/>
          </a:prstGeom>
          <a:ln w="635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ounded Rectangular Callout 5"/>
          <p:cNvSpPr/>
          <p:nvPr/>
        </p:nvSpPr>
        <p:spPr>
          <a:xfrm>
            <a:off x="6324600" y="4191000"/>
            <a:ext cx="2590800" cy="1600200"/>
          </a:xfrm>
          <a:prstGeom prst="wedgeRoundRectCallout">
            <a:avLst>
              <a:gd name="adj1" fmla="val 58999"/>
              <a:gd name="adj2" fmla="val 114201"/>
              <a:gd name="adj3" fmla="val 16667"/>
            </a:avLst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Are you closer or farther from the center of gravity than in Medfield?</a:t>
            </a:r>
            <a:endParaRPr lang="en-US" sz="2400" dirty="0"/>
          </a:p>
        </p:txBody>
      </p:sp>
      <p:grpSp>
        <p:nvGrpSpPr>
          <p:cNvPr id="25" name="Group 24"/>
          <p:cNvGrpSpPr/>
          <p:nvPr/>
        </p:nvGrpSpPr>
        <p:grpSpPr>
          <a:xfrm>
            <a:off x="2362200" y="1597737"/>
            <a:ext cx="3612572" cy="3796468"/>
            <a:chOff x="2362200" y="1597737"/>
            <a:chExt cx="3612572" cy="3796468"/>
          </a:xfrm>
        </p:grpSpPr>
        <p:grpSp>
          <p:nvGrpSpPr>
            <p:cNvPr id="13" name="Group 12"/>
            <p:cNvGrpSpPr/>
            <p:nvPr/>
          </p:nvGrpSpPr>
          <p:grpSpPr>
            <a:xfrm>
              <a:off x="2362200" y="1597737"/>
              <a:ext cx="3612572" cy="3796468"/>
              <a:chOff x="5257800" y="1194633"/>
              <a:chExt cx="3612572" cy="3796468"/>
            </a:xfrm>
          </p:grpSpPr>
          <p:grpSp>
            <p:nvGrpSpPr>
              <p:cNvPr id="15" name="Group 14"/>
              <p:cNvGrpSpPr/>
              <p:nvPr/>
            </p:nvGrpSpPr>
            <p:grpSpPr>
              <a:xfrm>
                <a:off x="5257800" y="1219201"/>
                <a:ext cx="3612572" cy="3771900"/>
                <a:chOff x="1219200" y="1979499"/>
                <a:chExt cx="1676400" cy="1906701"/>
              </a:xfrm>
            </p:grpSpPr>
            <p:sp>
              <p:nvSpPr>
                <p:cNvPr id="16" name="Rectangle 15"/>
                <p:cNvSpPr/>
                <p:nvPr/>
              </p:nvSpPr>
              <p:spPr>
                <a:xfrm>
                  <a:off x="1219200" y="1979499"/>
                  <a:ext cx="1676400" cy="1906701"/>
                </a:xfrm>
                <a:prstGeom prst="rect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pic>
              <p:nvPicPr>
                <p:cNvPr id="17" name="Picture 4"/>
                <p:cNvPicPr>
                  <a:picLocks noChangeAspect="1" noChangeArrowheads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295400" y="2362200"/>
                  <a:ext cx="1524000" cy="15240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8" name="Picture 5"/>
                <p:cNvPicPr>
                  <a:picLocks noChangeAspect="1" noChangeArrowheads="1"/>
                </p:cNvPicPr>
                <p:nvPr/>
              </p:nvPicPr>
              <p:blipFill>
                <a:blip r:embed="rId6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866900" y="1979499"/>
                  <a:ext cx="381000" cy="38270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grpSp>
          <p:sp>
            <p:nvSpPr>
              <p:cNvPr id="11" name="5-Point Star 10"/>
              <p:cNvSpPr/>
              <p:nvPr/>
            </p:nvSpPr>
            <p:spPr>
              <a:xfrm>
                <a:off x="6898696" y="1194633"/>
                <a:ext cx="330779" cy="361877"/>
              </a:xfrm>
              <a:prstGeom prst="star5">
                <a:avLst/>
              </a:prstGeom>
              <a:solidFill>
                <a:srgbClr val="7030A0"/>
              </a:solidFill>
              <a:ln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5-Point Star 11"/>
              <p:cNvSpPr/>
              <p:nvPr/>
            </p:nvSpPr>
            <p:spPr>
              <a:xfrm>
                <a:off x="6313388" y="1788989"/>
                <a:ext cx="332014" cy="348916"/>
              </a:xfrm>
              <a:prstGeom prst="star5">
                <a:avLst/>
              </a:prstGeom>
              <a:solidFill>
                <a:srgbClr val="7030A0"/>
              </a:solidFill>
              <a:ln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0" name="TextBox 19"/>
            <p:cNvSpPr txBox="1"/>
            <p:nvPr/>
          </p:nvSpPr>
          <p:spPr>
            <a:xfrm>
              <a:off x="2383971" y="2195825"/>
              <a:ext cx="1066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Medfield</a:t>
              </a:r>
              <a:endParaRPr lang="en-US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4366206" y="1598372"/>
              <a:ext cx="160856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Mt Everest</a:t>
              </a:r>
              <a:endParaRPr lang="en-US" dirty="0"/>
            </a:p>
          </p:txBody>
        </p:sp>
      </p:grpSp>
      <p:sp>
        <p:nvSpPr>
          <p:cNvPr id="24" name="Explosion 2 23"/>
          <p:cNvSpPr/>
          <p:nvPr/>
        </p:nvSpPr>
        <p:spPr>
          <a:xfrm>
            <a:off x="4855029" y="1671046"/>
            <a:ext cx="3831771" cy="2519954"/>
          </a:xfrm>
          <a:prstGeom prst="irregularSeal2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Farther</a:t>
            </a:r>
            <a:endParaRPr lang="en-US" sz="3600" dirty="0"/>
          </a:p>
        </p:txBody>
      </p:sp>
      <p:cxnSp>
        <p:nvCxnSpPr>
          <p:cNvPr id="23" name="Straight Arrow Connector 22"/>
          <p:cNvCxnSpPr/>
          <p:nvPr/>
        </p:nvCxnSpPr>
        <p:spPr>
          <a:xfrm flipH="1">
            <a:off x="4145971" y="1837697"/>
            <a:ext cx="21771" cy="2190304"/>
          </a:xfrm>
          <a:prstGeom prst="straightConnector1">
            <a:avLst/>
          </a:prstGeom>
          <a:ln w="635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3594763" y="2474235"/>
            <a:ext cx="584690" cy="1553766"/>
          </a:xfrm>
          <a:prstGeom prst="straightConnector1">
            <a:avLst/>
          </a:prstGeom>
          <a:ln w="635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ounded Rectangular Callout 25"/>
          <p:cNvSpPr/>
          <p:nvPr/>
        </p:nvSpPr>
        <p:spPr>
          <a:xfrm>
            <a:off x="272143" y="4495800"/>
            <a:ext cx="2895600" cy="1438495"/>
          </a:xfrm>
          <a:prstGeom prst="wedgeRoundRectCallout">
            <a:avLst>
              <a:gd name="adj1" fmla="val -59179"/>
              <a:gd name="adj2" fmla="val 115472"/>
              <a:gd name="adj3" fmla="val 16667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Is the pull of gravity </a:t>
            </a:r>
            <a:r>
              <a:rPr lang="en-US" sz="2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STRONGER</a:t>
            </a:r>
            <a:r>
              <a:rPr lang="en-US" sz="2400" dirty="0" smtClean="0">
                <a:solidFill>
                  <a:schemeClr val="tx1"/>
                </a:solidFill>
              </a:rPr>
              <a:t> or </a:t>
            </a:r>
            <a:r>
              <a:rPr lang="en-US" sz="2400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weaker</a:t>
            </a:r>
            <a:r>
              <a:rPr lang="en-US" sz="2400" dirty="0" smtClean="0">
                <a:solidFill>
                  <a:schemeClr val="tx1"/>
                </a:solidFill>
              </a:rPr>
              <a:t> than in Medfield?</a:t>
            </a:r>
            <a:endParaRPr lang="en-US" sz="2400" dirty="0">
              <a:solidFill>
                <a:schemeClr val="tx1"/>
              </a:solidFill>
            </a:endParaRPr>
          </a:p>
        </p:txBody>
      </p:sp>
      <p:grpSp>
        <p:nvGrpSpPr>
          <p:cNvPr id="30" name="Group 29"/>
          <p:cNvGrpSpPr/>
          <p:nvPr/>
        </p:nvGrpSpPr>
        <p:grpSpPr>
          <a:xfrm>
            <a:off x="4640113" y="1598372"/>
            <a:ext cx="5225142" cy="5564428"/>
            <a:chOff x="4640113" y="1598372"/>
            <a:chExt cx="5225142" cy="5564428"/>
          </a:xfrm>
        </p:grpSpPr>
        <p:sp>
          <p:nvSpPr>
            <p:cNvPr id="28" name="Explosion 1 27"/>
            <p:cNvSpPr/>
            <p:nvPr/>
          </p:nvSpPr>
          <p:spPr>
            <a:xfrm>
              <a:off x="4640113" y="1598372"/>
              <a:ext cx="5225142" cy="5564428"/>
            </a:xfrm>
            <a:prstGeom prst="irregularSeal1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endParaRPr>
            </a:p>
            <a:p>
              <a:pPr algn="ctr"/>
              <a:endParaRPr lang="en-US" sz="2400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endParaRPr>
            </a:p>
            <a:p>
              <a:pPr algn="ctr"/>
              <a:endParaRPr lang="en-US" sz="2400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endParaRPr>
            </a:p>
            <a:p>
              <a:r>
                <a:rPr lang="en-US" sz="2400" dirty="0" smtClean="0">
                  <a:solidFill>
                    <a:schemeClr val="tx1"/>
                  </a:solidFill>
                  <a:latin typeface="Angsana New" pitchFamily="18" charset="-34"/>
                  <a:cs typeface="Angsana New" pitchFamily="18" charset="-34"/>
                </a:rPr>
                <a:t>weaker</a:t>
              </a:r>
              <a:endParaRPr lang="en-US" sz="2400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endParaRPr>
            </a:p>
          </p:txBody>
        </p:sp>
        <p:pic>
          <p:nvPicPr>
            <p:cNvPr id="2054" name="Picture 6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832335" y="3124791"/>
              <a:ext cx="2324100" cy="1524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29" name="Oval 28"/>
            <p:cNvSpPr/>
            <p:nvPr/>
          </p:nvSpPr>
          <p:spPr>
            <a:xfrm>
              <a:off x="5486400" y="3831376"/>
              <a:ext cx="1132114" cy="1328847"/>
            </a:xfrm>
            <a:prstGeom prst="ellipse">
              <a:avLst/>
            </a:prstGeom>
            <a:noFill/>
            <a:ln w="635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48" name="Group 2047"/>
          <p:cNvGrpSpPr/>
          <p:nvPr/>
        </p:nvGrpSpPr>
        <p:grpSpPr>
          <a:xfrm>
            <a:off x="1834142" y="4191000"/>
            <a:ext cx="6039726" cy="2314575"/>
            <a:chOff x="1834142" y="4191000"/>
            <a:chExt cx="6039726" cy="2314575"/>
          </a:xfrm>
        </p:grpSpPr>
        <p:pic>
          <p:nvPicPr>
            <p:cNvPr id="36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34142" y="5076825"/>
              <a:ext cx="942975" cy="14287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31" name="Rounded Rectangular Callout 30"/>
            <p:cNvSpPr/>
            <p:nvPr/>
          </p:nvSpPr>
          <p:spPr>
            <a:xfrm>
              <a:off x="4075676" y="4191000"/>
              <a:ext cx="3798192" cy="2143087"/>
            </a:xfrm>
            <a:prstGeom prst="wedgeRoundRectCallout">
              <a:avLst>
                <a:gd name="adj1" fmla="val -91002"/>
                <a:gd name="adj2" fmla="val 7865"/>
                <a:gd name="adj3" fmla="val 16667"/>
              </a:avLst>
            </a:prstGeom>
            <a:solidFill>
              <a:srgbClr val="F418E4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dirty="0" smtClean="0"/>
                <a:t>What happens to my weight?  WHY?</a:t>
              </a:r>
              <a:endParaRPr lang="en-US" sz="3600" dirty="0"/>
            </a:p>
          </p:txBody>
        </p:sp>
      </p:grpSp>
      <p:sp>
        <p:nvSpPr>
          <p:cNvPr id="2049" name="Explosion 1 2048"/>
          <p:cNvSpPr/>
          <p:nvPr/>
        </p:nvSpPr>
        <p:spPr>
          <a:xfrm>
            <a:off x="1839005" y="3044837"/>
            <a:ext cx="4789714" cy="3289250"/>
          </a:xfrm>
          <a:prstGeom prst="irregularSeal1">
            <a:avLst/>
          </a:prstGeom>
          <a:solidFill>
            <a:srgbClr val="F418E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DECREASES</a:t>
            </a:r>
            <a:endParaRPr lang="en-US" sz="4000" dirty="0"/>
          </a:p>
        </p:txBody>
      </p:sp>
      <p:grpSp>
        <p:nvGrpSpPr>
          <p:cNvPr id="43" name="Group 42"/>
          <p:cNvGrpSpPr/>
          <p:nvPr/>
        </p:nvGrpSpPr>
        <p:grpSpPr>
          <a:xfrm>
            <a:off x="3104274" y="4236917"/>
            <a:ext cx="6039726" cy="2314575"/>
            <a:chOff x="1834142" y="4191000"/>
            <a:chExt cx="6039726" cy="2314575"/>
          </a:xfrm>
        </p:grpSpPr>
        <p:pic>
          <p:nvPicPr>
            <p:cNvPr id="44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34142" y="5076825"/>
              <a:ext cx="942975" cy="14287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45" name="Rounded Rectangular Callout 44"/>
            <p:cNvSpPr/>
            <p:nvPr/>
          </p:nvSpPr>
          <p:spPr>
            <a:xfrm>
              <a:off x="4075676" y="4191000"/>
              <a:ext cx="3798192" cy="2143087"/>
            </a:xfrm>
            <a:prstGeom prst="wedgeRoundRectCallout">
              <a:avLst>
                <a:gd name="adj1" fmla="val -91002"/>
                <a:gd name="adj2" fmla="val 7865"/>
                <a:gd name="adj3" fmla="val 16667"/>
              </a:avLst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dirty="0" smtClean="0"/>
                <a:t>What happens to my mass?  WHY?</a:t>
              </a:r>
              <a:endParaRPr lang="en-US" sz="3600" dirty="0"/>
            </a:p>
          </p:txBody>
        </p:sp>
      </p:grpSp>
      <p:sp>
        <p:nvSpPr>
          <p:cNvPr id="2055" name="Explosion 1 2054"/>
          <p:cNvSpPr/>
          <p:nvPr/>
        </p:nvSpPr>
        <p:spPr>
          <a:xfrm>
            <a:off x="272143" y="3657600"/>
            <a:ext cx="4898346" cy="3200399"/>
          </a:xfrm>
          <a:prstGeom prst="irregularSeal1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NOTHING!</a:t>
            </a:r>
          </a:p>
          <a:p>
            <a:pPr algn="ctr"/>
            <a:r>
              <a:rPr lang="en-US" sz="3200" dirty="0" smtClean="0"/>
              <a:t>Stays the Same!</a:t>
            </a:r>
            <a:endParaRPr lang="en-US" sz="3200" dirty="0"/>
          </a:p>
        </p:txBody>
      </p:sp>
      <p:grpSp>
        <p:nvGrpSpPr>
          <p:cNvPr id="47" name="Group 46"/>
          <p:cNvGrpSpPr/>
          <p:nvPr/>
        </p:nvGrpSpPr>
        <p:grpSpPr>
          <a:xfrm>
            <a:off x="87446" y="4081609"/>
            <a:ext cx="6039726" cy="2314575"/>
            <a:chOff x="1834142" y="4191000"/>
            <a:chExt cx="6039726" cy="2314575"/>
          </a:xfrm>
        </p:grpSpPr>
        <p:pic>
          <p:nvPicPr>
            <p:cNvPr id="48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34142" y="5076825"/>
              <a:ext cx="942975" cy="14287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49" name="Rounded Rectangular Callout 48"/>
            <p:cNvSpPr/>
            <p:nvPr/>
          </p:nvSpPr>
          <p:spPr>
            <a:xfrm>
              <a:off x="4075676" y="4191000"/>
              <a:ext cx="3798192" cy="2143087"/>
            </a:xfrm>
            <a:prstGeom prst="wedgeRoundRectCallout">
              <a:avLst>
                <a:gd name="adj1" fmla="val -91002"/>
                <a:gd name="adj2" fmla="val 7865"/>
                <a:gd name="adj3" fmla="val 16667"/>
              </a:avLst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dirty="0" smtClean="0"/>
                <a:t>Has my inertia changed?  WHY?</a:t>
              </a:r>
              <a:endParaRPr lang="en-US" sz="3600" dirty="0"/>
            </a:p>
          </p:txBody>
        </p:sp>
      </p:grpSp>
      <p:sp>
        <p:nvSpPr>
          <p:cNvPr id="2056" name="Explosion 1 2055"/>
          <p:cNvSpPr/>
          <p:nvPr/>
        </p:nvSpPr>
        <p:spPr>
          <a:xfrm>
            <a:off x="5715000" y="1352550"/>
            <a:ext cx="3733800" cy="3905249"/>
          </a:xfrm>
          <a:prstGeom prst="irregularSeal1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NO!</a:t>
            </a:r>
          </a:p>
          <a:p>
            <a:pPr algn="ctr"/>
            <a:r>
              <a:rPr lang="en-US" sz="2800" dirty="0" smtClean="0"/>
              <a:t>Your mass hasn’t changed!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110575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2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56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204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9" dur="2000"/>
                                        <p:tgtEl>
                                          <p:spTgt spid="204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1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84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89" dur="20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4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9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 animBg="1"/>
      <p:bldP spid="6" grpId="0" animBg="1"/>
      <p:bldP spid="24" grpId="0" animBg="1"/>
      <p:bldP spid="26" grpId="0" animBg="1"/>
      <p:bldP spid="2049" grpId="0" animBg="1"/>
      <p:bldP spid="2055" grpId="0" animBg="1"/>
      <p:bldP spid="205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624" y="0"/>
            <a:ext cx="10120184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96636"/>
            <a:ext cx="8229600" cy="1143000"/>
          </a:xfrm>
        </p:spPr>
        <p:txBody>
          <a:bodyPr>
            <a:noAutofit/>
          </a:bodyPr>
          <a:lstStyle/>
          <a:p>
            <a:pPr algn="r"/>
            <a:r>
              <a:rPr lang="en-US" sz="6000" b="1" dirty="0" smtClean="0">
                <a:solidFill>
                  <a:srgbClr val="FFFF00"/>
                </a:solidFill>
              </a:rPr>
              <a:t>Mariana Trench</a:t>
            </a:r>
            <a:endParaRPr lang="en-US" sz="6000" b="1" dirty="0">
              <a:solidFill>
                <a:srgbClr val="FFFF00"/>
              </a:solidFill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82736" y="5429249"/>
            <a:ext cx="942975" cy="1428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ounded Rectangular Callout 3"/>
          <p:cNvSpPr/>
          <p:nvPr/>
        </p:nvSpPr>
        <p:spPr>
          <a:xfrm>
            <a:off x="228600" y="449036"/>
            <a:ext cx="2514600" cy="990600"/>
          </a:xfrm>
          <a:prstGeom prst="wedgeRoundRectCallout">
            <a:avLst>
              <a:gd name="adj1" fmla="val -59794"/>
              <a:gd name="adj2" fmla="val 102252"/>
              <a:gd name="adj3" fmla="val 1666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Where is your source of gravity? 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5" name="Down Arrow 4"/>
          <p:cNvSpPr/>
          <p:nvPr/>
        </p:nvSpPr>
        <p:spPr>
          <a:xfrm>
            <a:off x="3676964" y="1366698"/>
            <a:ext cx="2133600" cy="5480150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The</a:t>
            </a:r>
          </a:p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Center </a:t>
            </a:r>
          </a:p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Of Earth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6" name="Rounded Rectangular Callout 5"/>
          <p:cNvSpPr/>
          <p:nvPr/>
        </p:nvSpPr>
        <p:spPr>
          <a:xfrm>
            <a:off x="2819400" y="3737552"/>
            <a:ext cx="2590800" cy="1600200"/>
          </a:xfrm>
          <a:prstGeom prst="wedgeRoundRectCallout">
            <a:avLst>
              <a:gd name="adj1" fmla="val 95154"/>
              <a:gd name="adj2" fmla="val 76570"/>
              <a:gd name="adj3" fmla="val 16667"/>
            </a:avLst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Are you closer or farther from the center of gravity than in Medfield?</a:t>
            </a:r>
            <a:endParaRPr lang="en-US" sz="2400" dirty="0"/>
          </a:p>
        </p:txBody>
      </p:sp>
      <p:grpSp>
        <p:nvGrpSpPr>
          <p:cNvPr id="2059" name="Group 2058"/>
          <p:cNvGrpSpPr/>
          <p:nvPr/>
        </p:nvGrpSpPr>
        <p:grpSpPr>
          <a:xfrm>
            <a:off x="2411530" y="1601065"/>
            <a:ext cx="3612572" cy="3771900"/>
            <a:chOff x="2362200" y="1622305"/>
            <a:chExt cx="3612572" cy="3771900"/>
          </a:xfrm>
        </p:grpSpPr>
        <p:grpSp>
          <p:nvGrpSpPr>
            <p:cNvPr id="25" name="Group 24"/>
            <p:cNvGrpSpPr/>
            <p:nvPr/>
          </p:nvGrpSpPr>
          <p:grpSpPr>
            <a:xfrm>
              <a:off x="2362200" y="1622305"/>
              <a:ext cx="3612572" cy="3771900"/>
              <a:chOff x="2362200" y="1622305"/>
              <a:chExt cx="3612572" cy="3771900"/>
            </a:xfrm>
          </p:grpSpPr>
          <p:grpSp>
            <p:nvGrpSpPr>
              <p:cNvPr id="13" name="Group 12"/>
              <p:cNvGrpSpPr/>
              <p:nvPr/>
            </p:nvGrpSpPr>
            <p:grpSpPr>
              <a:xfrm>
                <a:off x="2362200" y="1622305"/>
                <a:ext cx="3612572" cy="3771900"/>
                <a:chOff x="5257800" y="1219201"/>
                <a:chExt cx="3612572" cy="3771900"/>
              </a:xfrm>
            </p:grpSpPr>
            <p:grpSp>
              <p:nvGrpSpPr>
                <p:cNvPr id="15" name="Group 14"/>
                <p:cNvGrpSpPr/>
                <p:nvPr/>
              </p:nvGrpSpPr>
              <p:grpSpPr>
                <a:xfrm>
                  <a:off x="5257800" y="1219201"/>
                  <a:ext cx="3612572" cy="3771900"/>
                  <a:chOff x="1219200" y="1979499"/>
                  <a:chExt cx="1676400" cy="1906701"/>
                </a:xfrm>
              </p:grpSpPr>
              <p:sp>
                <p:nvSpPr>
                  <p:cNvPr id="16" name="Rectangle 15"/>
                  <p:cNvSpPr/>
                  <p:nvPr/>
                </p:nvSpPr>
                <p:spPr>
                  <a:xfrm>
                    <a:off x="1219200" y="1979499"/>
                    <a:ext cx="1676400" cy="1906701"/>
                  </a:xfrm>
                  <a:prstGeom prst="rect">
                    <a:avLst/>
                  </a:prstGeom>
                  <a:solidFill>
                    <a:schemeClr val="bg1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pic>
                <p:nvPicPr>
                  <p:cNvPr id="17" name="Picture 4"/>
                  <p:cNvPicPr>
                    <a:picLocks noChangeAspect="1" noChangeArrowheads="1"/>
                  </p:cNvPicPr>
                  <p:nvPr/>
                </p:nvPicPr>
                <p:blipFill>
                  <a:blip r:embed="rId4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1295400" y="2362200"/>
                    <a:ext cx="1524000" cy="1524000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pic>
            </p:grpSp>
            <p:sp>
              <p:nvSpPr>
                <p:cNvPr id="12" name="5-Point Star 11"/>
                <p:cNvSpPr/>
                <p:nvPr/>
              </p:nvSpPr>
              <p:spPr>
                <a:xfrm>
                  <a:off x="6313388" y="1788989"/>
                  <a:ext cx="332014" cy="348916"/>
                </a:xfrm>
                <a:prstGeom prst="star5">
                  <a:avLst/>
                </a:prstGeom>
                <a:solidFill>
                  <a:srgbClr val="7030A0"/>
                </a:solidFill>
                <a:ln>
                  <a:solidFill>
                    <a:srgbClr val="7030A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" name="5-Point Star 10"/>
                <p:cNvSpPr/>
                <p:nvPr/>
              </p:nvSpPr>
              <p:spPr>
                <a:xfrm>
                  <a:off x="6912970" y="2315413"/>
                  <a:ext cx="330779" cy="361877"/>
                </a:xfrm>
                <a:prstGeom prst="star5">
                  <a:avLst/>
                </a:prstGeom>
                <a:solidFill>
                  <a:srgbClr val="7030A0"/>
                </a:solidFill>
                <a:ln>
                  <a:solidFill>
                    <a:srgbClr val="7030A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20" name="TextBox 19"/>
              <p:cNvSpPr txBox="1"/>
              <p:nvPr/>
            </p:nvSpPr>
            <p:spPr>
              <a:xfrm>
                <a:off x="2383971" y="2195825"/>
                <a:ext cx="10668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Medfield</a:t>
                </a:r>
                <a:endParaRPr lang="en-US" dirty="0"/>
              </a:p>
            </p:txBody>
          </p:sp>
          <p:sp>
            <p:nvSpPr>
              <p:cNvPr id="27" name="TextBox 26"/>
              <p:cNvSpPr txBox="1"/>
              <p:nvPr/>
            </p:nvSpPr>
            <p:spPr>
              <a:xfrm>
                <a:off x="4168486" y="1991254"/>
                <a:ext cx="179531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Mariana Trench</a:t>
                </a:r>
                <a:endParaRPr lang="en-US" dirty="0"/>
              </a:p>
            </p:txBody>
          </p:sp>
        </p:grpSp>
        <p:pic>
          <p:nvPicPr>
            <p:cNvPr id="50" name="Picture 3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88211" y="2362200"/>
              <a:ext cx="513262" cy="3727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cxnSp>
        <p:nvCxnSpPr>
          <p:cNvPr id="23" name="Straight Arrow Connector 22"/>
          <p:cNvCxnSpPr/>
          <p:nvPr/>
        </p:nvCxnSpPr>
        <p:spPr>
          <a:xfrm flipH="1">
            <a:off x="4145973" y="2932849"/>
            <a:ext cx="36786" cy="1095152"/>
          </a:xfrm>
          <a:prstGeom prst="straightConnector1">
            <a:avLst/>
          </a:prstGeom>
          <a:ln w="635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Explosion 2 23"/>
          <p:cNvSpPr/>
          <p:nvPr/>
        </p:nvSpPr>
        <p:spPr>
          <a:xfrm>
            <a:off x="5259859" y="1975845"/>
            <a:ext cx="3831771" cy="2519954"/>
          </a:xfrm>
          <a:prstGeom prst="irregularSeal2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Closer</a:t>
            </a:r>
            <a:endParaRPr lang="en-US" sz="3600" dirty="0"/>
          </a:p>
        </p:txBody>
      </p:sp>
      <p:cxnSp>
        <p:nvCxnSpPr>
          <p:cNvPr id="22" name="Straight Arrow Connector 21"/>
          <p:cNvCxnSpPr/>
          <p:nvPr/>
        </p:nvCxnSpPr>
        <p:spPr>
          <a:xfrm>
            <a:off x="3594763" y="2474235"/>
            <a:ext cx="584690" cy="1553766"/>
          </a:xfrm>
          <a:prstGeom prst="straightConnector1">
            <a:avLst/>
          </a:prstGeom>
          <a:ln w="635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ounded Rectangular Callout 25"/>
          <p:cNvSpPr/>
          <p:nvPr/>
        </p:nvSpPr>
        <p:spPr>
          <a:xfrm>
            <a:off x="270284" y="4440975"/>
            <a:ext cx="2895600" cy="1438495"/>
          </a:xfrm>
          <a:prstGeom prst="wedgeRoundRectCallout">
            <a:avLst>
              <a:gd name="adj1" fmla="val -59179"/>
              <a:gd name="adj2" fmla="val 115472"/>
              <a:gd name="adj3" fmla="val 16667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Is the pull of gravity </a:t>
            </a:r>
            <a:r>
              <a:rPr lang="en-US" sz="2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STRONGER</a:t>
            </a:r>
            <a:r>
              <a:rPr lang="en-US" sz="2400" dirty="0" smtClean="0">
                <a:solidFill>
                  <a:schemeClr val="tx1"/>
                </a:solidFill>
              </a:rPr>
              <a:t> or </a:t>
            </a:r>
            <a:r>
              <a:rPr lang="en-US" sz="2400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weaker</a:t>
            </a:r>
            <a:r>
              <a:rPr lang="en-US" sz="2400" dirty="0" smtClean="0">
                <a:solidFill>
                  <a:schemeClr val="tx1"/>
                </a:solidFill>
              </a:rPr>
              <a:t> than in Medfield?</a:t>
            </a:r>
            <a:endParaRPr lang="en-US" sz="2400" dirty="0">
              <a:solidFill>
                <a:schemeClr val="tx1"/>
              </a:solidFill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5007429" y="585005"/>
            <a:ext cx="5225142" cy="5564428"/>
            <a:chOff x="2851036" y="531571"/>
            <a:chExt cx="5225142" cy="5564428"/>
          </a:xfrm>
        </p:grpSpPr>
        <p:sp>
          <p:nvSpPr>
            <p:cNvPr id="28" name="Explosion 1 27"/>
            <p:cNvSpPr/>
            <p:nvPr/>
          </p:nvSpPr>
          <p:spPr>
            <a:xfrm>
              <a:off x="2851036" y="531571"/>
              <a:ext cx="5225142" cy="5564428"/>
            </a:xfrm>
            <a:prstGeom prst="irregularSeal1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endParaRPr>
            </a:p>
            <a:p>
              <a:endParaRPr lang="en-US" sz="2400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endParaRPr>
            </a:p>
            <a:p>
              <a:endParaRPr lang="en-US" sz="2400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endParaRPr>
            </a:p>
            <a:p>
              <a:endParaRPr lang="en-US" sz="2400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endParaRPr>
            </a:p>
            <a:p>
              <a:endParaRPr lang="en-US" sz="2400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endParaRPr>
            </a:p>
            <a:p>
              <a:r>
                <a:rPr lang="en-US" sz="2400" dirty="0">
                  <a:solidFill>
                    <a:schemeClr val="tx1"/>
                  </a:solidFill>
                  <a:latin typeface="Angsana New" pitchFamily="18" charset="-34"/>
                  <a:cs typeface="Angsana New" pitchFamily="18" charset="-34"/>
                </a:rPr>
                <a:t> </a:t>
              </a:r>
              <a:r>
                <a:rPr lang="en-US" sz="2400" dirty="0" smtClean="0">
                  <a:solidFill>
                    <a:schemeClr val="tx1"/>
                  </a:solidFill>
                  <a:latin typeface="Angsana New" pitchFamily="18" charset="-34"/>
                  <a:cs typeface="Angsana New" pitchFamily="18" charset="-34"/>
                </a:rPr>
                <a:t>                    </a:t>
              </a:r>
              <a:r>
                <a:rPr lang="en-US" sz="2400" dirty="0" smtClean="0">
                  <a:solidFill>
                    <a:schemeClr val="tx1"/>
                  </a:solidFill>
                  <a:latin typeface="Aharoni" pitchFamily="2" charset="-79"/>
                  <a:cs typeface="Aharoni" pitchFamily="2" charset="-79"/>
                </a:rPr>
                <a:t>STRONGER</a:t>
              </a:r>
              <a:endParaRPr lang="en-US" sz="2400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endParaRPr>
            </a:p>
          </p:txBody>
        </p:sp>
        <p:pic>
          <p:nvPicPr>
            <p:cNvPr id="2054" name="Picture 6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45971" y="2221715"/>
              <a:ext cx="2324100" cy="1524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29" name="Oval 28"/>
            <p:cNvSpPr/>
            <p:nvPr/>
          </p:nvSpPr>
          <p:spPr>
            <a:xfrm>
              <a:off x="4748169" y="2115737"/>
              <a:ext cx="1831835" cy="1634223"/>
            </a:xfrm>
            <a:prstGeom prst="ellipse">
              <a:avLst/>
            </a:prstGeom>
            <a:noFill/>
            <a:ln w="635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48" name="Group 2047"/>
          <p:cNvGrpSpPr/>
          <p:nvPr/>
        </p:nvGrpSpPr>
        <p:grpSpPr>
          <a:xfrm>
            <a:off x="-64954" y="3701544"/>
            <a:ext cx="6039726" cy="2314575"/>
            <a:chOff x="1834142" y="4191000"/>
            <a:chExt cx="6039726" cy="2314575"/>
          </a:xfrm>
        </p:grpSpPr>
        <p:pic>
          <p:nvPicPr>
            <p:cNvPr id="36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34142" y="5076825"/>
              <a:ext cx="942975" cy="14287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31" name="Rounded Rectangular Callout 30"/>
            <p:cNvSpPr/>
            <p:nvPr/>
          </p:nvSpPr>
          <p:spPr>
            <a:xfrm>
              <a:off x="4075676" y="4191000"/>
              <a:ext cx="3798192" cy="2143087"/>
            </a:xfrm>
            <a:prstGeom prst="wedgeRoundRectCallout">
              <a:avLst>
                <a:gd name="adj1" fmla="val -91002"/>
                <a:gd name="adj2" fmla="val 7865"/>
                <a:gd name="adj3" fmla="val 16667"/>
              </a:avLst>
            </a:prstGeom>
            <a:solidFill>
              <a:srgbClr val="F418E4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dirty="0" smtClean="0"/>
                <a:t>What happens to my weight?  WHY?</a:t>
              </a:r>
              <a:endParaRPr lang="en-US" sz="3600" dirty="0"/>
            </a:p>
          </p:txBody>
        </p:sp>
      </p:grpSp>
      <p:sp>
        <p:nvSpPr>
          <p:cNvPr id="2049" name="Explosion 1 2048"/>
          <p:cNvSpPr/>
          <p:nvPr/>
        </p:nvSpPr>
        <p:spPr>
          <a:xfrm>
            <a:off x="5491047" y="721926"/>
            <a:ext cx="4789714" cy="3289250"/>
          </a:xfrm>
          <a:prstGeom prst="irregularSeal1">
            <a:avLst/>
          </a:prstGeom>
          <a:solidFill>
            <a:srgbClr val="F418E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INCREASES</a:t>
            </a:r>
            <a:endParaRPr lang="en-US" sz="4000" dirty="0"/>
          </a:p>
        </p:txBody>
      </p:sp>
      <p:grpSp>
        <p:nvGrpSpPr>
          <p:cNvPr id="43" name="Group 42"/>
          <p:cNvGrpSpPr/>
          <p:nvPr/>
        </p:nvGrpSpPr>
        <p:grpSpPr>
          <a:xfrm>
            <a:off x="50289" y="3740633"/>
            <a:ext cx="6039726" cy="2314575"/>
            <a:chOff x="1834142" y="4191000"/>
            <a:chExt cx="6039726" cy="2314575"/>
          </a:xfrm>
        </p:grpSpPr>
        <p:pic>
          <p:nvPicPr>
            <p:cNvPr id="44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34142" y="5076825"/>
              <a:ext cx="942975" cy="14287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45" name="Rounded Rectangular Callout 44"/>
            <p:cNvSpPr/>
            <p:nvPr/>
          </p:nvSpPr>
          <p:spPr>
            <a:xfrm>
              <a:off x="4075676" y="4191000"/>
              <a:ext cx="3798192" cy="2143087"/>
            </a:xfrm>
            <a:prstGeom prst="wedgeRoundRectCallout">
              <a:avLst>
                <a:gd name="adj1" fmla="val -91002"/>
                <a:gd name="adj2" fmla="val 7865"/>
                <a:gd name="adj3" fmla="val 16667"/>
              </a:avLst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dirty="0" smtClean="0"/>
                <a:t>What happens to my mass?  WHY?</a:t>
              </a:r>
              <a:endParaRPr lang="en-US" sz="3600" dirty="0"/>
            </a:p>
          </p:txBody>
        </p:sp>
      </p:grpSp>
      <p:sp>
        <p:nvSpPr>
          <p:cNvPr id="2055" name="Explosion 1 2054"/>
          <p:cNvSpPr/>
          <p:nvPr/>
        </p:nvSpPr>
        <p:spPr>
          <a:xfrm>
            <a:off x="135142" y="3390900"/>
            <a:ext cx="4898346" cy="3200399"/>
          </a:xfrm>
          <a:prstGeom prst="irregularSeal1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NOTHING!</a:t>
            </a:r>
          </a:p>
          <a:p>
            <a:pPr algn="ctr"/>
            <a:r>
              <a:rPr lang="en-US" sz="3200" dirty="0" smtClean="0"/>
              <a:t>Stays the Same!</a:t>
            </a:r>
            <a:endParaRPr lang="en-US" sz="3200" dirty="0"/>
          </a:p>
        </p:txBody>
      </p:sp>
      <p:grpSp>
        <p:nvGrpSpPr>
          <p:cNvPr id="47" name="Group 46"/>
          <p:cNvGrpSpPr/>
          <p:nvPr/>
        </p:nvGrpSpPr>
        <p:grpSpPr>
          <a:xfrm>
            <a:off x="-15624" y="3800106"/>
            <a:ext cx="6039726" cy="2314575"/>
            <a:chOff x="1834142" y="4191000"/>
            <a:chExt cx="6039726" cy="2314575"/>
          </a:xfrm>
        </p:grpSpPr>
        <p:pic>
          <p:nvPicPr>
            <p:cNvPr id="48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34142" y="5076825"/>
              <a:ext cx="942975" cy="14287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49" name="Rounded Rectangular Callout 48"/>
            <p:cNvSpPr/>
            <p:nvPr/>
          </p:nvSpPr>
          <p:spPr>
            <a:xfrm>
              <a:off x="4075676" y="4191000"/>
              <a:ext cx="3798192" cy="2143087"/>
            </a:xfrm>
            <a:prstGeom prst="wedgeRoundRectCallout">
              <a:avLst>
                <a:gd name="adj1" fmla="val -91002"/>
                <a:gd name="adj2" fmla="val 7865"/>
                <a:gd name="adj3" fmla="val 16667"/>
              </a:avLst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dirty="0" smtClean="0"/>
                <a:t>Has my inertia changed?  WHY?</a:t>
              </a:r>
              <a:endParaRPr lang="en-US" sz="3600" dirty="0"/>
            </a:p>
          </p:txBody>
        </p:sp>
      </p:grpSp>
      <p:sp>
        <p:nvSpPr>
          <p:cNvPr id="2056" name="Explosion 1 2055"/>
          <p:cNvSpPr/>
          <p:nvPr/>
        </p:nvSpPr>
        <p:spPr>
          <a:xfrm>
            <a:off x="5753100" y="632403"/>
            <a:ext cx="3733800" cy="3905249"/>
          </a:xfrm>
          <a:prstGeom prst="irregularSeal1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NO!</a:t>
            </a:r>
          </a:p>
          <a:p>
            <a:pPr algn="ctr"/>
            <a:r>
              <a:rPr lang="en-US" sz="2800" dirty="0" smtClean="0"/>
              <a:t>Your mass hasn’t changed!</a:t>
            </a:r>
            <a:endParaRPr lang="en-US" sz="2800" dirty="0"/>
          </a:p>
        </p:txBody>
      </p:sp>
      <p:grpSp>
        <p:nvGrpSpPr>
          <p:cNvPr id="8" name="Group 7"/>
          <p:cNvGrpSpPr/>
          <p:nvPr/>
        </p:nvGrpSpPr>
        <p:grpSpPr>
          <a:xfrm>
            <a:off x="1219200" y="1979499"/>
            <a:ext cx="1676400" cy="1906701"/>
            <a:chOff x="1219200" y="1979499"/>
            <a:chExt cx="1676400" cy="1906701"/>
          </a:xfrm>
        </p:grpSpPr>
        <p:sp>
          <p:nvSpPr>
            <p:cNvPr id="7" name="Rectangle 6"/>
            <p:cNvSpPr/>
            <p:nvPr/>
          </p:nvSpPr>
          <p:spPr>
            <a:xfrm>
              <a:off x="1219200" y="1979499"/>
              <a:ext cx="1676400" cy="1906701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052" name="Picture 4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95400" y="2362200"/>
              <a:ext cx="1524000" cy="1524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cxnSp>
          <p:nvCxnSpPr>
            <p:cNvPr id="9" name="Straight Arrow Connector 8"/>
            <p:cNvCxnSpPr/>
            <p:nvPr/>
          </p:nvCxnSpPr>
          <p:spPr>
            <a:xfrm>
              <a:off x="2057400" y="2565157"/>
              <a:ext cx="0" cy="559043"/>
            </a:xfrm>
            <a:prstGeom prst="straightConnector1">
              <a:avLst/>
            </a:prstGeom>
            <a:ln w="635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3075" name="Picture 3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64719" y="2354853"/>
              <a:ext cx="353920" cy="25702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463614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51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61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204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1" dur="2000"/>
                                        <p:tgtEl>
                                          <p:spTgt spid="204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1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76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81" dur="20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4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8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 animBg="1"/>
      <p:bldP spid="6" grpId="0" animBg="1"/>
      <p:bldP spid="24" grpId="0" animBg="1"/>
      <p:bldP spid="26" grpId="0" animBg="1"/>
      <p:bldP spid="2049" grpId="0" animBg="1"/>
      <p:bldP spid="2055" grpId="0" animBg="1"/>
      <p:bldP spid="205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5900" y="0"/>
            <a:ext cx="6471044" cy="67960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r"/>
            <a:r>
              <a:rPr lang="en-US" sz="6000" b="1" dirty="0" smtClean="0">
                <a:solidFill>
                  <a:srgbClr val="FFFF00"/>
                </a:solidFill>
              </a:rPr>
              <a:t>Moon</a:t>
            </a:r>
            <a:endParaRPr lang="en-US" sz="6000" b="1" dirty="0">
              <a:solidFill>
                <a:srgbClr val="FFFF00"/>
              </a:solidFill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5749" y="221491"/>
            <a:ext cx="942975" cy="1428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ounded Rectangular Callout 3"/>
          <p:cNvSpPr/>
          <p:nvPr/>
        </p:nvSpPr>
        <p:spPr>
          <a:xfrm>
            <a:off x="228600" y="449036"/>
            <a:ext cx="2514600" cy="990600"/>
          </a:xfrm>
          <a:prstGeom prst="wedgeRoundRectCallout">
            <a:avLst>
              <a:gd name="adj1" fmla="val -59794"/>
              <a:gd name="adj2" fmla="val 102252"/>
              <a:gd name="adj3" fmla="val 1666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Where is your source of gravity? 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5" name="Down Arrow 4"/>
          <p:cNvSpPr/>
          <p:nvPr/>
        </p:nvSpPr>
        <p:spPr>
          <a:xfrm>
            <a:off x="3464236" y="1660305"/>
            <a:ext cx="2286000" cy="1997295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The</a:t>
            </a:r>
          </a:p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Center </a:t>
            </a:r>
          </a:p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Of the Moon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6" name="Rounded Rectangular Callout 5"/>
          <p:cNvSpPr/>
          <p:nvPr/>
        </p:nvSpPr>
        <p:spPr>
          <a:xfrm>
            <a:off x="6216056" y="1593957"/>
            <a:ext cx="2590800" cy="1600200"/>
          </a:xfrm>
          <a:prstGeom prst="wedgeRoundRectCallout">
            <a:avLst>
              <a:gd name="adj1" fmla="val 58999"/>
              <a:gd name="adj2" fmla="val 114201"/>
              <a:gd name="adj3" fmla="val 16667"/>
            </a:avLst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What has more mass – Earth or the Moon?</a:t>
            </a:r>
            <a:endParaRPr lang="en-US" sz="2400" dirty="0"/>
          </a:p>
        </p:txBody>
      </p:sp>
      <p:sp>
        <p:nvSpPr>
          <p:cNvPr id="24" name="Explosion 2 23"/>
          <p:cNvSpPr/>
          <p:nvPr/>
        </p:nvSpPr>
        <p:spPr>
          <a:xfrm>
            <a:off x="4110672" y="3194157"/>
            <a:ext cx="3831771" cy="2519954"/>
          </a:xfrm>
          <a:prstGeom prst="irregularSeal2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Earth!</a:t>
            </a:r>
            <a:endParaRPr lang="en-US" sz="3600" dirty="0"/>
          </a:p>
        </p:txBody>
      </p:sp>
      <p:sp>
        <p:nvSpPr>
          <p:cNvPr id="26" name="Rounded Rectangular Callout 25"/>
          <p:cNvSpPr/>
          <p:nvPr/>
        </p:nvSpPr>
        <p:spPr>
          <a:xfrm>
            <a:off x="272143" y="4495800"/>
            <a:ext cx="2895600" cy="1438495"/>
          </a:xfrm>
          <a:prstGeom prst="wedgeRoundRectCallout">
            <a:avLst>
              <a:gd name="adj1" fmla="val -59179"/>
              <a:gd name="adj2" fmla="val 115472"/>
              <a:gd name="adj3" fmla="val 16667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What is the relationship between MASS and Gravitational Pull?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28" name="Explosion 1 27"/>
          <p:cNvSpPr/>
          <p:nvPr/>
        </p:nvSpPr>
        <p:spPr>
          <a:xfrm>
            <a:off x="31668" y="1683066"/>
            <a:ext cx="5225142" cy="5564428"/>
          </a:xfrm>
          <a:prstGeom prst="irregularSeal1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400" dirty="0" smtClean="0">
              <a:solidFill>
                <a:schemeClr val="tx1"/>
              </a:solidFill>
              <a:latin typeface="Angsana New" pitchFamily="18" charset="-34"/>
              <a:cs typeface="Angsana New" pitchFamily="18" charset="-34"/>
            </a:endParaRPr>
          </a:p>
          <a:p>
            <a:pPr algn="ctr"/>
            <a:r>
              <a:rPr lang="en-US" sz="4400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More Mass = More Gravitational Pull</a:t>
            </a:r>
          </a:p>
          <a:p>
            <a:pPr algn="ctr"/>
            <a:endParaRPr lang="en-US" sz="2400" dirty="0">
              <a:solidFill>
                <a:schemeClr val="tx1"/>
              </a:solidFill>
              <a:latin typeface="Angsana New" pitchFamily="18" charset="-34"/>
              <a:cs typeface="Angsana New" pitchFamily="18" charset="-34"/>
            </a:endParaRPr>
          </a:p>
          <a:p>
            <a:pPr algn="ctr"/>
            <a:endParaRPr lang="en-US" sz="2400" dirty="0" smtClean="0">
              <a:solidFill>
                <a:schemeClr val="tx1"/>
              </a:solidFill>
              <a:latin typeface="Angsana New" pitchFamily="18" charset="-34"/>
              <a:cs typeface="Angsana New" pitchFamily="18" charset="-34"/>
            </a:endParaRPr>
          </a:p>
          <a:p>
            <a:endParaRPr lang="en-US" sz="2400" dirty="0">
              <a:solidFill>
                <a:schemeClr val="tx1"/>
              </a:solidFill>
              <a:latin typeface="Angsana New" pitchFamily="18" charset="-34"/>
              <a:cs typeface="Angsana New" pitchFamily="18" charset="-34"/>
            </a:endParaRPr>
          </a:p>
        </p:txBody>
      </p:sp>
      <p:grpSp>
        <p:nvGrpSpPr>
          <p:cNvPr id="2048" name="Group 2047"/>
          <p:cNvGrpSpPr/>
          <p:nvPr/>
        </p:nvGrpSpPr>
        <p:grpSpPr>
          <a:xfrm>
            <a:off x="1868800" y="4499758"/>
            <a:ext cx="6073643" cy="2314575"/>
            <a:chOff x="1800225" y="4191000"/>
            <a:chExt cx="6073643" cy="2314575"/>
          </a:xfrm>
        </p:grpSpPr>
        <p:pic>
          <p:nvPicPr>
            <p:cNvPr id="36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00225" y="5076825"/>
              <a:ext cx="942975" cy="14287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31" name="Rounded Rectangular Callout 30"/>
            <p:cNvSpPr/>
            <p:nvPr/>
          </p:nvSpPr>
          <p:spPr>
            <a:xfrm>
              <a:off x="4075676" y="4191000"/>
              <a:ext cx="3798192" cy="2143087"/>
            </a:xfrm>
            <a:prstGeom prst="wedgeRoundRectCallout">
              <a:avLst>
                <a:gd name="adj1" fmla="val -91002"/>
                <a:gd name="adj2" fmla="val 7865"/>
                <a:gd name="adj3" fmla="val 16667"/>
              </a:avLst>
            </a:prstGeom>
            <a:solidFill>
              <a:srgbClr val="F418E4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dirty="0" smtClean="0"/>
                <a:t>What happens to my weight?  WHY?</a:t>
              </a:r>
              <a:endParaRPr lang="en-US" sz="3600" dirty="0"/>
            </a:p>
          </p:txBody>
        </p:sp>
      </p:grpSp>
      <p:sp>
        <p:nvSpPr>
          <p:cNvPr id="2049" name="Explosion 1 2048"/>
          <p:cNvSpPr/>
          <p:nvPr/>
        </p:nvSpPr>
        <p:spPr>
          <a:xfrm>
            <a:off x="-58566" y="1443182"/>
            <a:ext cx="4789714" cy="3289250"/>
          </a:xfrm>
          <a:prstGeom prst="irregularSeal1">
            <a:avLst/>
          </a:prstGeom>
          <a:solidFill>
            <a:srgbClr val="F418E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DECREASES</a:t>
            </a:r>
            <a:endParaRPr lang="en-US" sz="4000" dirty="0"/>
          </a:p>
        </p:txBody>
      </p:sp>
      <p:grpSp>
        <p:nvGrpSpPr>
          <p:cNvPr id="43" name="Group 42"/>
          <p:cNvGrpSpPr/>
          <p:nvPr/>
        </p:nvGrpSpPr>
        <p:grpSpPr>
          <a:xfrm>
            <a:off x="2323454" y="4414013"/>
            <a:ext cx="6039726" cy="2314575"/>
            <a:chOff x="1834142" y="4191000"/>
            <a:chExt cx="6039726" cy="2314575"/>
          </a:xfrm>
        </p:grpSpPr>
        <p:pic>
          <p:nvPicPr>
            <p:cNvPr id="44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34142" y="5076825"/>
              <a:ext cx="942975" cy="14287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45" name="Rounded Rectangular Callout 44"/>
            <p:cNvSpPr/>
            <p:nvPr/>
          </p:nvSpPr>
          <p:spPr>
            <a:xfrm>
              <a:off x="4075676" y="4191000"/>
              <a:ext cx="3798192" cy="2143087"/>
            </a:xfrm>
            <a:prstGeom prst="wedgeRoundRectCallout">
              <a:avLst>
                <a:gd name="adj1" fmla="val -91002"/>
                <a:gd name="adj2" fmla="val 7865"/>
                <a:gd name="adj3" fmla="val 16667"/>
              </a:avLst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dirty="0" smtClean="0"/>
                <a:t>What happens to my mass?  WHY?</a:t>
              </a:r>
              <a:endParaRPr lang="en-US" sz="3600" dirty="0"/>
            </a:p>
          </p:txBody>
        </p:sp>
      </p:grpSp>
      <p:sp>
        <p:nvSpPr>
          <p:cNvPr id="2055" name="Explosion 1 2054"/>
          <p:cNvSpPr/>
          <p:nvPr/>
        </p:nvSpPr>
        <p:spPr>
          <a:xfrm>
            <a:off x="4277322" y="1908166"/>
            <a:ext cx="4898346" cy="3200399"/>
          </a:xfrm>
          <a:prstGeom prst="irregularSeal1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NOTHING!</a:t>
            </a:r>
          </a:p>
          <a:p>
            <a:pPr algn="ctr"/>
            <a:r>
              <a:rPr lang="en-US" sz="3200" dirty="0" smtClean="0"/>
              <a:t>Stays the Same!</a:t>
            </a:r>
            <a:endParaRPr lang="en-US" sz="3200" dirty="0"/>
          </a:p>
        </p:txBody>
      </p:sp>
      <p:sp>
        <p:nvSpPr>
          <p:cNvPr id="49" name="Rounded Rectangular Callout 48"/>
          <p:cNvSpPr/>
          <p:nvPr/>
        </p:nvSpPr>
        <p:spPr>
          <a:xfrm>
            <a:off x="1565140" y="3129832"/>
            <a:ext cx="3798192" cy="2143087"/>
          </a:xfrm>
          <a:prstGeom prst="wedgeRoundRectCallout">
            <a:avLst>
              <a:gd name="adj1" fmla="val -91002"/>
              <a:gd name="adj2" fmla="val 7865"/>
              <a:gd name="adj3" fmla="val 16667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Which place has a </a:t>
            </a:r>
            <a:r>
              <a:rPr lang="en-US" sz="3600" dirty="0" smtClean="0">
                <a:latin typeface="Aharoni" pitchFamily="2" charset="-79"/>
                <a:cs typeface="Aharoni" pitchFamily="2" charset="-79"/>
              </a:rPr>
              <a:t>STRONGER </a:t>
            </a:r>
            <a:r>
              <a:rPr lang="en-US" sz="3600" dirty="0" smtClean="0">
                <a:latin typeface="+mj-lt"/>
                <a:cs typeface="Aharoni" pitchFamily="2" charset="-79"/>
              </a:rPr>
              <a:t>gravitational pull?  WHY?</a:t>
            </a:r>
            <a:endParaRPr lang="en-US" sz="3600" dirty="0"/>
          </a:p>
        </p:txBody>
      </p:sp>
      <p:sp>
        <p:nvSpPr>
          <p:cNvPr id="2056" name="Explosion 1 2055"/>
          <p:cNvSpPr/>
          <p:nvPr/>
        </p:nvSpPr>
        <p:spPr>
          <a:xfrm>
            <a:off x="1171822" y="2388409"/>
            <a:ext cx="3733800" cy="3905249"/>
          </a:xfrm>
          <a:prstGeom prst="irregularSeal1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/>
              <a:t>Earth!</a:t>
            </a:r>
            <a:endParaRPr lang="en-US" sz="48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26495" y="2"/>
            <a:ext cx="2301651" cy="16502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55089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31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48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204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0" dur="2000"/>
                                        <p:tgtEl>
                                          <p:spTgt spid="204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1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75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80" dur="20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 animBg="1"/>
      <p:bldP spid="6" grpId="0" animBg="1"/>
      <p:bldP spid="24" grpId="0" animBg="1"/>
      <p:bldP spid="26" grpId="0" animBg="1"/>
      <p:bldP spid="28" grpId="0" animBg="1"/>
      <p:bldP spid="2049" grpId="0" animBg="1"/>
      <p:bldP spid="2055" grpId="0" animBg="1"/>
      <p:bldP spid="49" grpId="0" animBg="1"/>
      <p:bldP spid="205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8174"/>
            <a:ext cx="9209144" cy="68098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r"/>
            <a:r>
              <a:rPr lang="en-US" sz="6000" b="1" dirty="0" smtClean="0">
                <a:solidFill>
                  <a:srgbClr val="FFFF00"/>
                </a:solidFill>
              </a:rPr>
              <a:t>Jupiter</a:t>
            </a:r>
            <a:endParaRPr lang="en-US" sz="6000" b="1" dirty="0">
              <a:solidFill>
                <a:srgbClr val="FFFF00"/>
              </a:solidFill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112016"/>
            <a:ext cx="942975" cy="1428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ounded Rectangular Callout 3"/>
          <p:cNvSpPr/>
          <p:nvPr/>
        </p:nvSpPr>
        <p:spPr>
          <a:xfrm>
            <a:off x="228600" y="449036"/>
            <a:ext cx="2514600" cy="990600"/>
          </a:xfrm>
          <a:prstGeom prst="wedgeRoundRectCallout">
            <a:avLst>
              <a:gd name="adj1" fmla="val -59794"/>
              <a:gd name="adj2" fmla="val 102252"/>
              <a:gd name="adj3" fmla="val 1666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Where is your source of gravity? 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5" name="Down Arrow 4"/>
          <p:cNvSpPr/>
          <p:nvPr/>
        </p:nvSpPr>
        <p:spPr>
          <a:xfrm rot="20255991">
            <a:off x="2830742" y="1369499"/>
            <a:ext cx="2286000" cy="2534364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The</a:t>
            </a:r>
          </a:p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Center </a:t>
            </a:r>
          </a:p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Of </a:t>
            </a:r>
            <a:endParaRPr lang="en-US" sz="2400" dirty="0">
              <a:solidFill>
                <a:schemeClr val="tx1"/>
              </a:solidFill>
            </a:endParaRPr>
          </a:p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Jupiter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6" name="Rounded Rectangular Callout 5"/>
          <p:cNvSpPr/>
          <p:nvPr/>
        </p:nvSpPr>
        <p:spPr>
          <a:xfrm>
            <a:off x="6324600" y="1683066"/>
            <a:ext cx="2590800" cy="1600200"/>
          </a:xfrm>
          <a:prstGeom prst="wedgeRoundRectCallout">
            <a:avLst>
              <a:gd name="adj1" fmla="val 58999"/>
              <a:gd name="adj2" fmla="val 114201"/>
              <a:gd name="adj3" fmla="val 16667"/>
            </a:avLst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What has more mass – Earth or Jupiter?</a:t>
            </a:r>
            <a:endParaRPr lang="en-US" sz="2400" dirty="0"/>
          </a:p>
        </p:txBody>
      </p:sp>
      <p:sp>
        <p:nvSpPr>
          <p:cNvPr id="24" name="Explosion 2 23"/>
          <p:cNvSpPr/>
          <p:nvPr/>
        </p:nvSpPr>
        <p:spPr>
          <a:xfrm>
            <a:off x="2451911" y="2726565"/>
            <a:ext cx="3831771" cy="2519954"/>
          </a:xfrm>
          <a:prstGeom prst="irregularSeal2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Jupiter!</a:t>
            </a:r>
            <a:endParaRPr lang="en-US" sz="3600" dirty="0"/>
          </a:p>
        </p:txBody>
      </p:sp>
      <p:sp>
        <p:nvSpPr>
          <p:cNvPr id="26" name="Rounded Rectangular Callout 25"/>
          <p:cNvSpPr/>
          <p:nvPr/>
        </p:nvSpPr>
        <p:spPr>
          <a:xfrm>
            <a:off x="272143" y="4495800"/>
            <a:ext cx="2895600" cy="1438495"/>
          </a:xfrm>
          <a:prstGeom prst="wedgeRoundRectCallout">
            <a:avLst>
              <a:gd name="adj1" fmla="val -59179"/>
              <a:gd name="adj2" fmla="val 115472"/>
              <a:gd name="adj3" fmla="val 16667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What is the relationship between MASS and Gravitational Pull?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28" name="Explosion 1 27"/>
          <p:cNvSpPr/>
          <p:nvPr/>
        </p:nvSpPr>
        <p:spPr>
          <a:xfrm>
            <a:off x="31668" y="1683066"/>
            <a:ext cx="5225142" cy="5564428"/>
          </a:xfrm>
          <a:prstGeom prst="irregularSeal1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400" dirty="0" smtClean="0">
              <a:solidFill>
                <a:schemeClr val="tx1"/>
              </a:solidFill>
              <a:latin typeface="Angsana New" pitchFamily="18" charset="-34"/>
              <a:cs typeface="Angsana New" pitchFamily="18" charset="-34"/>
            </a:endParaRPr>
          </a:p>
          <a:p>
            <a:pPr algn="ctr"/>
            <a:r>
              <a:rPr lang="en-US" sz="4400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More Mass = More Gravitational Pull</a:t>
            </a:r>
          </a:p>
          <a:p>
            <a:pPr algn="ctr"/>
            <a:endParaRPr lang="en-US" sz="2400" dirty="0">
              <a:solidFill>
                <a:schemeClr val="tx1"/>
              </a:solidFill>
              <a:latin typeface="Angsana New" pitchFamily="18" charset="-34"/>
              <a:cs typeface="Angsana New" pitchFamily="18" charset="-34"/>
            </a:endParaRPr>
          </a:p>
          <a:p>
            <a:pPr algn="ctr"/>
            <a:endParaRPr lang="en-US" sz="2400" dirty="0" smtClean="0">
              <a:solidFill>
                <a:schemeClr val="tx1"/>
              </a:solidFill>
              <a:latin typeface="Angsana New" pitchFamily="18" charset="-34"/>
              <a:cs typeface="Angsana New" pitchFamily="18" charset="-34"/>
            </a:endParaRPr>
          </a:p>
          <a:p>
            <a:endParaRPr lang="en-US" sz="2400" dirty="0">
              <a:solidFill>
                <a:schemeClr val="tx1"/>
              </a:solidFill>
              <a:latin typeface="Angsana New" pitchFamily="18" charset="-34"/>
              <a:cs typeface="Angsana New" pitchFamily="18" charset="-34"/>
            </a:endParaRPr>
          </a:p>
        </p:txBody>
      </p:sp>
      <p:grpSp>
        <p:nvGrpSpPr>
          <p:cNvPr id="2048" name="Group 2047"/>
          <p:cNvGrpSpPr/>
          <p:nvPr/>
        </p:nvGrpSpPr>
        <p:grpSpPr>
          <a:xfrm>
            <a:off x="1868800" y="4499758"/>
            <a:ext cx="6073643" cy="2314575"/>
            <a:chOff x="1800225" y="4191000"/>
            <a:chExt cx="6073643" cy="2314575"/>
          </a:xfrm>
        </p:grpSpPr>
        <p:pic>
          <p:nvPicPr>
            <p:cNvPr id="36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00225" y="5076825"/>
              <a:ext cx="942975" cy="14287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31" name="Rounded Rectangular Callout 30"/>
            <p:cNvSpPr/>
            <p:nvPr/>
          </p:nvSpPr>
          <p:spPr>
            <a:xfrm>
              <a:off x="4075676" y="4191000"/>
              <a:ext cx="3798192" cy="2143087"/>
            </a:xfrm>
            <a:prstGeom prst="wedgeRoundRectCallout">
              <a:avLst>
                <a:gd name="adj1" fmla="val -91002"/>
                <a:gd name="adj2" fmla="val 7865"/>
                <a:gd name="adj3" fmla="val 16667"/>
              </a:avLst>
            </a:prstGeom>
            <a:solidFill>
              <a:srgbClr val="F418E4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dirty="0" smtClean="0"/>
                <a:t>What happens to my weight?  WHY?</a:t>
              </a:r>
              <a:endParaRPr lang="en-US" sz="3600" dirty="0"/>
            </a:p>
          </p:txBody>
        </p:sp>
      </p:grpSp>
      <p:sp>
        <p:nvSpPr>
          <p:cNvPr id="2049" name="Explosion 1 2048"/>
          <p:cNvSpPr/>
          <p:nvPr/>
        </p:nvSpPr>
        <p:spPr>
          <a:xfrm>
            <a:off x="0" y="1683066"/>
            <a:ext cx="4789714" cy="3289250"/>
          </a:xfrm>
          <a:prstGeom prst="irregularSeal1">
            <a:avLst/>
          </a:prstGeom>
          <a:solidFill>
            <a:srgbClr val="F418E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INCREASES</a:t>
            </a:r>
            <a:endParaRPr lang="en-US" sz="4000" dirty="0"/>
          </a:p>
        </p:txBody>
      </p:sp>
      <p:grpSp>
        <p:nvGrpSpPr>
          <p:cNvPr id="43" name="Group 42"/>
          <p:cNvGrpSpPr/>
          <p:nvPr/>
        </p:nvGrpSpPr>
        <p:grpSpPr>
          <a:xfrm>
            <a:off x="2323454" y="4414013"/>
            <a:ext cx="6039726" cy="2314575"/>
            <a:chOff x="1834142" y="4191000"/>
            <a:chExt cx="6039726" cy="2314575"/>
          </a:xfrm>
        </p:grpSpPr>
        <p:pic>
          <p:nvPicPr>
            <p:cNvPr id="44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34142" y="5076825"/>
              <a:ext cx="942975" cy="14287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45" name="Rounded Rectangular Callout 44"/>
            <p:cNvSpPr/>
            <p:nvPr/>
          </p:nvSpPr>
          <p:spPr>
            <a:xfrm>
              <a:off x="4075676" y="4191000"/>
              <a:ext cx="3798192" cy="2143087"/>
            </a:xfrm>
            <a:prstGeom prst="wedgeRoundRectCallout">
              <a:avLst>
                <a:gd name="adj1" fmla="val -91002"/>
                <a:gd name="adj2" fmla="val 7865"/>
                <a:gd name="adj3" fmla="val 16667"/>
              </a:avLst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dirty="0" smtClean="0"/>
                <a:t>What happens to my mass?  WHY?</a:t>
              </a:r>
              <a:endParaRPr lang="en-US" sz="3600" dirty="0"/>
            </a:p>
          </p:txBody>
        </p:sp>
      </p:grpSp>
      <p:sp>
        <p:nvSpPr>
          <p:cNvPr id="2055" name="Explosion 1 2054"/>
          <p:cNvSpPr/>
          <p:nvPr/>
        </p:nvSpPr>
        <p:spPr>
          <a:xfrm>
            <a:off x="4277322" y="1908166"/>
            <a:ext cx="4898346" cy="3200399"/>
          </a:xfrm>
          <a:prstGeom prst="irregularSeal1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NOTHING!</a:t>
            </a:r>
          </a:p>
          <a:p>
            <a:pPr algn="ctr"/>
            <a:r>
              <a:rPr lang="en-US" sz="3200" dirty="0" smtClean="0"/>
              <a:t>Stays the Same!</a:t>
            </a:r>
            <a:endParaRPr lang="en-US" sz="3200" dirty="0"/>
          </a:p>
        </p:txBody>
      </p:sp>
      <p:sp>
        <p:nvSpPr>
          <p:cNvPr id="49" name="Rounded Rectangular Callout 48"/>
          <p:cNvSpPr/>
          <p:nvPr/>
        </p:nvSpPr>
        <p:spPr>
          <a:xfrm>
            <a:off x="1565140" y="3129832"/>
            <a:ext cx="3798192" cy="2143087"/>
          </a:xfrm>
          <a:prstGeom prst="wedgeRoundRectCallout">
            <a:avLst>
              <a:gd name="adj1" fmla="val -91002"/>
              <a:gd name="adj2" fmla="val 7865"/>
              <a:gd name="adj3" fmla="val 16667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Which place has a </a:t>
            </a:r>
            <a:r>
              <a:rPr lang="en-US" sz="3600" dirty="0" smtClean="0">
                <a:latin typeface="Aharoni" pitchFamily="2" charset="-79"/>
                <a:cs typeface="Aharoni" pitchFamily="2" charset="-79"/>
              </a:rPr>
              <a:t>STRONGER </a:t>
            </a:r>
            <a:r>
              <a:rPr lang="en-US" sz="3600" dirty="0" smtClean="0">
                <a:latin typeface="+mj-lt"/>
                <a:cs typeface="Aharoni" pitchFamily="2" charset="-79"/>
              </a:rPr>
              <a:t>gravitational pull?  WHY?</a:t>
            </a:r>
            <a:endParaRPr lang="en-US" sz="3600" dirty="0"/>
          </a:p>
        </p:txBody>
      </p:sp>
      <p:sp>
        <p:nvSpPr>
          <p:cNvPr id="2056" name="Explosion 1 2055"/>
          <p:cNvSpPr/>
          <p:nvPr/>
        </p:nvSpPr>
        <p:spPr>
          <a:xfrm>
            <a:off x="1171822" y="2388409"/>
            <a:ext cx="3733800" cy="3905249"/>
          </a:xfrm>
          <a:prstGeom prst="irregularSeal1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/>
              <a:t>Jupiter!</a:t>
            </a:r>
            <a:endParaRPr lang="en-US" sz="4800" dirty="0"/>
          </a:p>
        </p:txBody>
      </p:sp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-20782"/>
            <a:ext cx="2362200" cy="1957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681515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31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48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204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0" dur="2000"/>
                                        <p:tgtEl>
                                          <p:spTgt spid="204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1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75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80" dur="20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 animBg="1"/>
      <p:bldP spid="6" grpId="0" animBg="1"/>
      <p:bldP spid="24" grpId="0" animBg="1"/>
      <p:bldP spid="26" grpId="0" animBg="1"/>
      <p:bldP spid="28" grpId="0" animBg="1"/>
      <p:bldP spid="2049" grpId="0" animBg="1"/>
      <p:bldP spid="2055" grpId="0" animBg="1"/>
      <p:bldP spid="49" grpId="0" animBg="1"/>
      <p:bldP spid="205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11" y="13593"/>
            <a:ext cx="8995754" cy="67381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r"/>
            <a:r>
              <a:rPr lang="en-US" sz="6000" b="1" dirty="0" smtClean="0">
                <a:solidFill>
                  <a:srgbClr val="FFFF00"/>
                </a:solidFill>
              </a:rPr>
              <a:t>Pluto</a:t>
            </a:r>
            <a:endParaRPr lang="en-US" sz="6000" b="1" dirty="0">
              <a:solidFill>
                <a:srgbClr val="FFFF00"/>
              </a:solidFill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5749" y="221491"/>
            <a:ext cx="942975" cy="1428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ounded Rectangular Callout 3"/>
          <p:cNvSpPr/>
          <p:nvPr/>
        </p:nvSpPr>
        <p:spPr>
          <a:xfrm>
            <a:off x="228600" y="449036"/>
            <a:ext cx="2514600" cy="990600"/>
          </a:xfrm>
          <a:prstGeom prst="wedgeRoundRectCallout">
            <a:avLst>
              <a:gd name="adj1" fmla="val -59794"/>
              <a:gd name="adj2" fmla="val 102252"/>
              <a:gd name="adj3" fmla="val 1666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Where is your source of gravity? 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5" name="Down Arrow 4"/>
          <p:cNvSpPr/>
          <p:nvPr/>
        </p:nvSpPr>
        <p:spPr>
          <a:xfrm>
            <a:off x="3464236" y="1660305"/>
            <a:ext cx="2286000" cy="1997295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The</a:t>
            </a:r>
          </a:p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Center </a:t>
            </a:r>
          </a:p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Of </a:t>
            </a:r>
            <a:endParaRPr lang="en-US" sz="2400" dirty="0">
              <a:solidFill>
                <a:schemeClr val="tx1"/>
              </a:solidFill>
            </a:endParaRPr>
          </a:p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Pluto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6" name="Rounded Rectangular Callout 5"/>
          <p:cNvSpPr/>
          <p:nvPr/>
        </p:nvSpPr>
        <p:spPr>
          <a:xfrm>
            <a:off x="6252672" y="1844997"/>
            <a:ext cx="2590800" cy="1600200"/>
          </a:xfrm>
          <a:prstGeom prst="wedgeRoundRectCallout">
            <a:avLst>
              <a:gd name="adj1" fmla="val 58999"/>
              <a:gd name="adj2" fmla="val 114201"/>
              <a:gd name="adj3" fmla="val 16667"/>
            </a:avLst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What has more mass – Earth or Pluto?</a:t>
            </a:r>
            <a:endParaRPr lang="en-US" sz="2400" dirty="0"/>
          </a:p>
        </p:txBody>
      </p:sp>
      <p:sp>
        <p:nvSpPr>
          <p:cNvPr id="24" name="Explosion 2 23"/>
          <p:cNvSpPr/>
          <p:nvPr/>
        </p:nvSpPr>
        <p:spPr>
          <a:xfrm>
            <a:off x="4110672" y="3194157"/>
            <a:ext cx="3831771" cy="2519954"/>
          </a:xfrm>
          <a:prstGeom prst="irregularSeal2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Earth!</a:t>
            </a:r>
            <a:endParaRPr lang="en-US" sz="3600" dirty="0"/>
          </a:p>
        </p:txBody>
      </p:sp>
      <p:sp>
        <p:nvSpPr>
          <p:cNvPr id="26" name="Rounded Rectangular Callout 25"/>
          <p:cNvSpPr/>
          <p:nvPr/>
        </p:nvSpPr>
        <p:spPr>
          <a:xfrm>
            <a:off x="272143" y="4495800"/>
            <a:ext cx="2895600" cy="1438495"/>
          </a:xfrm>
          <a:prstGeom prst="wedgeRoundRectCallout">
            <a:avLst>
              <a:gd name="adj1" fmla="val -59179"/>
              <a:gd name="adj2" fmla="val 115472"/>
              <a:gd name="adj3" fmla="val 16667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What is the relationship between MASS and Gravitational Pull?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28" name="Explosion 1 27"/>
          <p:cNvSpPr/>
          <p:nvPr/>
        </p:nvSpPr>
        <p:spPr>
          <a:xfrm>
            <a:off x="31668" y="1683066"/>
            <a:ext cx="5225142" cy="5564428"/>
          </a:xfrm>
          <a:prstGeom prst="irregularSeal1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400" dirty="0" smtClean="0">
              <a:solidFill>
                <a:schemeClr val="tx1"/>
              </a:solidFill>
              <a:latin typeface="Angsana New" pitchFamily="18" charset="-34"/>
              <a:cs typeface="Angsana New" pitchFamily="18" charset="-34"/>
            </a:endParaRPr>
          </a:p>
          <a:p>
            <a:pPr algn="ctr"/>
            <a:r>
              <a:rPr lang="en-US" sz="4400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More Mass = More Gravitational Pull</a:t>
            </a:r>
          </a:p>
          <a:p>
            <a:pPr algn="ctr"/>
            <a:endParaRPr lang="en-US" sz="2400" dirty="0">
              <a:solidFill>
                <a:schemeClr val="tx1"/>
              </a:solidFill>
              <a:latin typeface="Angsana New" pitchFamily="18" charset="-34"/>
              <a:cs typeface="Angsana New" pitchFamily="18" charset="-34"/>
            </a:endParaRPr>
          </a:p>
          <a:p>
            <a:pPr algn="ctr"/>
            <a:endParaRPr lang="en-US" sz="2400" dirty="0" smtClean="0">
              <a:solidFill>
                <a:schemeClr val="tx1"/>
              </a:solidFill>
              <a:latin typeface="Angsana New" pitchFamily="18" charset="-34"/>
              <a:cs typeface="Angsana New" pitchFamily="18" charset="-34"/>
            </a:endParaRPr>
          </a:p>
          <a:p>
            <a:endParaRPr lang="en-US" sz="2400" dirty="0">
              <a:solidFill>
                <a:schemeClr val="tx1"/>
              </a:solidFill>
              <a:latin typeface="Angsana New" pitchFamily="18" charset="-34"/>
              <a:cs typeface="Angsana New" pitchFamily="18" charset="-34"/>
            </a:endParaRPr>
          </a:p>
        </p:txBody>
      </p:sp>
      <p:grpSp>
        <p:nvGrpSpPr>
          <p:cNvPr id="2048" name="Group 2047"/>
          <p:cNvGrpSpPr/>
          <p:nvPr/>
        </p:nvGrpSpPr>
        <p:grpSpPr>
          <a:xfrm>
            <a:off x="1868800" y="4499758"/>
            <a:ext cx="6073643" cy="2314575"/>
            <a:chOff x="1800225" y="4191000"/>
            <a:chExt cx="6073643" cy="2314575"/>
          </a:xfrm>
        </p:grpSpPr>
        <p:pic>
          <p:nvPicPr>
            <p:cNvPr id="36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00225" y="5076825"/>
              <a:ext cx="942975" cy="14287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31" name="Rounded Rectangular Callout 30"/>
            <p:cNvSpPr/>
            <p:nvPr/>
          </p:nvSpPr>
          <p:spPr>
            <a:xfrm>
              <a:off x="4075676" y="4191000"/>
              <a:ext cx="3798192" cy="2143087"/>
            </a:xfrm>
            <a:prstGeom prst="wedgeRoundRectCallout">
              <a:avLst>
                <a:gd name="adj1" fmla="val -91002"/>
                <a:gd name="adj2" fmla="val 7865"/>
                <a:gd name="adj3" fmla="val 16667"/>
              </a:avLst>
            </a:prstGeom>
            <a:solidFill>
              <a:srgbClr val="F418E4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dirty="0" smtClean="0"/>
                <a:t>What happens to my weight?  WHY?</a:t>
              </a:r>
              <a:endParaRPr lang="en-US" sz="3600" dirty="0"/>
            </a:p>
          </p:txBody>
        </p:sp>
      </p:grpSp>
      <p:sp>
        <p:nvSpPr>
          <p:cNvPr id="2049" name="Explosion 1 2048"/>
          <p:cNvSpPr/>
          <p:nvPr/>
        </p:nvSpPr>
        <p:spPr>
          <a:xfrm>
            <a:off x="-58566" y="1443182"/>
            <a:ext cx="4789714" cy="3289250"/>
          </a:xfrm>
          <a:prstGeom prst="irregularSeal1">
            <a:avLst/>
          </a:prstGeom>
          <a:solidFill>
            <a:srgbClr val="F418E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DECREASES</a:t>
            </a:r>
            <a:endParaRPr lang="en-US" sz="4000" dirty="0"/>
          </a:p>
        </p:txBody>
      </p:sp>
      <p:grpSp>
        <p:nvGrpSpPr>
          <p:cNvPr id="43" name="Group 42"/>
          <p:cNvGrpSpPr/>
          <p:nvPr/>
        </p:nvGrpSpPr>
        <p:grpSpPr>
          <a:xfrm>
            <a:off x="2323454" y="4414013"/>
            <a:ext cx="6039726" cy="2314575"/>
            <a:chOff x="1834142" y="4191000"/>
            <a:chExt cx="6039726" cy="2314575"/>
          </a:xfrm>
        </p:grpSpPr>
        <p:pic>
          <p:nvPicPr>
            <p:cNvPr id="44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34142" y="5076825"/>
              <a:ext cx="942975" cy="14287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45" name="Rounded Rectangular Callout 44"/>
            <p:cNvSpPr/>
            <p:nvPr/>
          </p:nvSpPr>
          <p:spPr>
            <a:xfrm>
              <a:off x="4075676" y="4191000"/>
              <a:ext cx="3798192" cy="2143087"/>
            </a:xfrm>
            <a:prstGeom prst="wedgeRoundRectCallout">
              <a:avLst>
                <a:gd name="adj1" fmla="val -91002"/>
                <a:gd name="adj2" fmla="val 7865"/>
                <a:gd name="adj3" fmla="val 16667"/>
              </a:avLst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dirty="0" smtClean="0"/>
                <a:t>What happens to my mass?  WHY?</a:t>
              </a:r>
              <a:endParaRPr lang="en-US" sz="3600" dirty="0"/>
            </a:p>
          </p:txBody>
        </p:sp>
      </p:grpSp>
      <p:sp>
        <p:nvSpPr>
          <p:cNvPr id="2055" name="Explosion 1 2054"/>
          <p:cNvSpPr/>
          <p:nvPr/>
        </p:nvSpPr>
        <p:spPr>
          <a:xfrm>
            <a:off x="4277322" y="1908166"/>
            <a:ext cx="4898346" cy="3200399"/>
          </a:xfrm>
          <a:prstGeom prst="irregularSeal1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NOTHING!</a:t>
            </a:r>
          </a:p>
          <a:p>
            <a:pPr algn="ctr"/>
            <a:r>
              <a:rPr lang="en-US" sz="3200" dirty="0" smtClean="0"/>
              <a:t>Stays the Same!</a:t>
            </a:r>
            <a:endParaRPr lang="en-US" sz="3200" dirty="0"/>
          </a:p>
        </p:txBody>
      </p:sp>
      <p:sp>
        <p:nvSpPr>
          <p:cNvPr id="49" name="Rounded Rectangular Callout 48"/>
          <p:cNvSpPr/>
          <p:nvPr/>
        </p:nvSpPr>
        <p:spPr>
          <a:xfrm>
            <a:off x="1565140" y="3129832"/>
            <a:ext cx="3798192" cy="2143087"/>
          </a:xfrm>
          <a:prstGeom prst="wedgeRoundRectCallout">
            <a:avLst>
              <a:gd name="adj1" fmla="val -91002"/>
              <a:gd name="adj2" fmla="val 7865"/>
              <a:gd name="adj3" fmla="val 16667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Which place has a </a:t>
            </a:r>
            <a:r>
              <a:rPr lang="en-US" sz="3600" dirty="0" smtClean="0">
                <a:latin typeface="Aharoni" pitchFamily="2" charset="-79"/>
                <a:cs typeface="Aharoni" pitchFamily="2" charset="-79"/>
              </a:rPr>
              <a:t>STRONGER </a:t>
            </a:r>
            <a:r>
              <a:rPr lang="en-US" sz="3600" dirty="0" smtClean="0">
                <a:latin typeface="+mj-lt"/>
                <a:cs typeface="Aharoni" pitchFamily="2" charset="-79"/>
              </a:rPr>
              <a:t>gravitational pull?  WHY?</a:t>
            </a:r>
            <a:endParaRPr lang="en-US" sz="3600" dirty="0"/>
          </a:p>
        </p:txBody>
      </p:sp>
      <p:sp>
        <p:nvSpPr>
          <p:cNvPr id="2056" name="Explosion 1 2055"/>
          <p:cNvSpPr/>
          <p:nvPr/>
        </p:nvSpPr>
        <p:spPr>
          <a:xfrm>
            <a:off x="1171822" y="2388409"/>
            <a:ext cx="3733800" cy="3905249"/>
          </a:xfrm>
          <a:prstGeom prst="irregularSeal1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/>
              <a:t>Earth!</a:t>
            </a:r>
            <a:endParaRPr lang="en-US" sz="4800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2755" y="217825"/>
            <a:ext cx="2088747" cy="14652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967338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31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48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204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0" dur="2000"/>
                                        <p:tgtEl>
                                          <p:spTgt spid="204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1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75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80" dur="20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 animBg="1"/>
      <p:bldP spid="6" grpId="0" animBg="1"/>
      <p:bldP spid="24" grpId="0" animBg="1"/>
      <p:bldP spid="26" grpId="0" animBg="1"/>
      <p:bldP spid="28" grpId="0" animBg="1"/>
      <p:bldP spid="2049" grpId="0" animBg="1"/>
      <p:bldP spid="2055" grpId="0" animBg="1"/>
      <p:bldP spid="49" grpId="0" animBg="1"/>
      <p:bldP spid="205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</TotalTime>
  <Words>405</Words>
  <Application>Microsoft Office PowerPoint</Application>
  <PresentationFormat>On-screen Show (4:3)</PresentationFormat>
  <Paragraphs>112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Journey</vt:lpstr>
      <vt:lpstr>Mt. Everest</vt:lpstr>
      <vt:lpstr>Mariana Trench</vt:lpstr>
      <vt:lpstr>Moon</vt:lpstr>
      <vt:lpstr>Jupiter</vt:lpstr>
      <vt:lpstr>Pluto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Journey</dc:title>
  <dc:creator>Kelly Dengos</dc:creator>
  <cp:lastModifiedBy>Kelly Ruminski</cp:lastModifiedBy>
  <cp:revision>15</cp:revision>
  <dcterms:created xsi:type="dcterms:W3CDTF">2011-11-30T21:19:50Z</dcterms:created>
  <dcterms:modified xsi:type="dcterms:W3CDTF">2015-01-23T13:21:13Z</dcterms:modified>
</cp:coreProperties>
</file>